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Playfair Displ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838A55D-A856-4EA3-A036-A32A54A4ED26}">
  <a:tblStyle styleId="{6838A55D-A856-4EA3-A036-A32A54A4ED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46" Type="http://schemas.openxmlformats.org/officeDocument/2006/relationships/font" Target="fonts/OpenSans-italic.fntdata"/><Relationship Id="rId23" Type="http://schemas.openxmlformats.org/officeDocument/2006/relationships/slide" Target="slides/slide17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layfairDisplay-bold.fntdata"/><Relationship Id="rId14" Type="http://schemas.openxmlformats.org/officeDocument/2006/relationships/slide" Target="slides/slide8.xml"/><Relationship Id="rId36" Type="http://schemas.openxmlformats.org/officeDocument/2006/relationships/font" Target="fonts/PlayfairDisplay-regular.fntdata"/><Relationship Id="rId17" Type="http://schemas.openxmlformats.org/officeDocument/2006/relationships/slide" Target="slides/slide11.xml"/><Relationship Id="rId39" Type="http://schemas.openxmlformats.org/officeDocument/2006/relationships/font" Target="fonts/PlayfairDisplay-boldItalic.fntdata"/><Relationship Id="rId16" Type="http://schemas.openxmlformats.org/officeDocument/2006/relationships/slide" Target="slides/slide10.xml"/><Relationship Id="rId38" Type="http://schemas.openxmlformats.org/officeDocument/2006/relationships/font" Target="fonts/PlayfairDispl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f8e845c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f8e845c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</a:t>
            </a: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</a:rPr>
              <a:t>Pegasus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</a:rPr>
              <a:t> was </a:t>
            </a: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</a:rPr>
              <a:t>represented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</a:rPr>
              <a:t> as a goodhearted, gentle creature, somewhat naive but always </a:t>
            </a: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</a:rPr>
              <a:t>eager to help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</a:rPr>
              <a:t>”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be1e946b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abe1e946b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3d084f845_9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3d084f845_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3d084f845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3d084f845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User has work to do but is spending too much time on Youtube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User turns on App blocking function on BlueCat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User procrastinates and continues watching Youtube videos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After 30 mins (default), the BlueCat app blocks Youtube and sends user to app blocking screen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User stops procrastinating and gets back to work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When user is finished with work or wants to take a break, can watch YouTube again.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If user continues to watch Youtube, app is blocked again after 30 mins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3d084f845_1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3d084f845_1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abe1e946b_7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abe1e946b_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3d084f845_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3d084f845_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be1e94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abe1e94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abe1e946b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abe1e946b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kind of redundant with technical challenge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abe1e946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abe1e946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abe1e946b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abe1e946b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abe1e946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abe1e946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abe1e946b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abe1e946b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abe1e946b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abe1e946b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Experiment condition : Controlled condition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Duration - 5 hours, Schdules - Two schedues (t0+4 용산역, t0+5 신림역)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All of them in cellular mode(no wifi), didn’t touch phone just once an hour. conducted on same phone(Galaxy S9 Android 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abe1e946b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abe1e946b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Experiment condition : Controlled condition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Duration - 5 hours, Schdules - Two schedues (t0+4 용산역, t0+5 신림역)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All of them in cellular mode(no wifi), didn’t touch phone just once an hour. conducted on same phone(Galaxy S9 Android 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be1e946b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be1e946b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abe1e946b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abe1e946b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abe1e946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abe1e946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abe1e946b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abe1e946b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abe1e946b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abe1e946b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abe1e946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abe1e946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abe1e946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abe1e946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Just made some comments 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3d3eff04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3d3eff04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3d3eff048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3d3eff048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abe1e946b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abe1e946b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showing the video.. maybe?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abe1e946b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abe1e946b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3d084f845_9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3d084f845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3d3eff048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3d3eff048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ab3d492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ab3d492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669425" y="748800"/>
            <a:ext cx="58053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057778" y="992700"/>
            <a:ext cx="50286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38" y="1401188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50" y="3040918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20.gif"/><Relationship Id="rId8" Type="http://schemas.openxmlformats.org/officeDocument/2006/relationships/image" Target="../media/image2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953500" y="2571750"/>
            <a:ext cx="33837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Golden Pegasus</a:t>
            </a:r>
            <a:endParaRPr baseline="300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858100" y="3349350"/>
            <a:ext cx="3574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>
                <a:latin typeface="Lato"/>
                <a:ea typeface="Lato"/>
                <a:cs typeface="Lato"/>
                <a:sym typeface="Lato"/>
              </a:rPr>
              <a:t>Helping you stay productive, using your mobile context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-73350" y="4553425"/>
            <a:ext cx="9290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Rachel Gan, Young Woong Jun, Sigrid Marita Kvamme, Jin Yeong Kim, Seung Woo Jo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409275" y="891175"/>
            <a:ext cx="2465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2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0" y="179275"/>
            <a:ext cx="9290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Seoul National University, Mobile Computing and Its Applications -  Fall 2019</a:t>
            </a:r>
            <a:endParaRPr sz="13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125" y="1100012"/>
            <a:ext cx="1471725" cy="14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To-Do List &amp; Homework Mode </a:t>
            </a:r>
            <a:r>
              <a:rPr lang="ko" sz="2400"/>
              <a:t>DEMO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825" y="2005345"/>
            <a:ext cx="2387174" cy="90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825" y="3249849"/>
            <a:ext cx="2387174" cy="89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325" y="1136938"/>
            <a:ext cx="2184825" cy="36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4328288" y="2005350"/>
            <a:ext cx="21849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ko" sz="1200" u="sng">
                <a:latin typeface="Lato"/>
                <a:ea typeface="Lato"/>
                <a:cs typeface="Lato"/>
                <a:sym typeface="Lato"/>
              </a:rPr>
              <a:t>Vibrates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 until the mission is completed &amp; </a:t>
            </a:r>
            <a:r>
              <a:rPr b="1" lang="ko" sz="1200" u="sng">
                <a:latin typeface="Lato"/>
                <a:ea typeface="Lato"/>
                <a:cs typeface="Lato"/>
                <a:sym typeface="Lato"/>
              </a:rPr>
              <a:t>Cannot terminate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 even if the user turns off the app 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7108625" y="2920425"/>
            <a:ext cx="1801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&lt;Pre-Notification&gt;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7443426" y="849750"/>
            <a:ext cx="1131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&lt;Running&gt;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4125" y="1162493"/>
            <a:ext cx="2387174" cy="835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69850"/>
            <a:ext cx="2023325" cy="36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5725" y="1169850"/>
            <a:ext cx="2152601" cy="366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286350" y="20354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Smart </a:t>
            </a:r>
            <a:r>
              <a:rPr b="1" lang="ko" sz="4800"/>
              <a:t>App-Blocking</a:t>
            </a:r>
            <a:endParaRPr b="1" sz="4800"/>
          </a:p>
        </p:txBody>
      </p:sp>
      <p:sp>
        <p:nvSpPr>
          <p:cNvPr id="144" name="Google Shape;144;p23"/>
          <p:cNvSpPr txBox="1"/>
          <p:nvPr/>
        </p:nvSpPr>
        <p:spPr>
          <a:xfrm>
            <a:off x="3072000" y="1558075"/>
            <a:ext cx="3000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Feature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 Blocking </a:t>
            </a:r>
            <a:r>
              <a:rPr lang="ko" sz="2400"/>
              <a:t>Use Case</a:t>
            </a:r>
            <a:endParaRPr sz="2400"/>
          </a:p>
        </p:txBody>
      </p:sp>
      <p:sp>
        <p:nvSpPr>
          <p:cNvPr id="150" name="Google Shape;150;p24"/>
          <p:cNvSpPr txBox="1"/>
          <p:nvPr/>
        </p:nvSpPr>
        <p:spPr>
          <a:xfrm>
            <a:off x="333725" y="1127200"/>
            <a:ext cx="30444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Without GoldenPegasus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333725" y="3051700"/>
            <a:ext cx="30444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With GoldenPegasus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3540" l="27221" r="7716" t="0"/>
          <a:stretch/>
        </p:blipFill>
        <p:spPr>
          <a:xfrm>
            <a:off x="408425" y="1547500"/>
            <a:ext cx="2073425" cy="14187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3540" l="27221" r="7716" t="0"/>
          <a:stretch/>
        </p:blipFill>
        <p:spPr>
          <a:xfrm>
            <a:off x="408425" y="3406297"/>
            <a:ext cx="2073425" cy="14187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3540" l="27221" r="7716" t="0"/>
          <a:stretch/>
        </p:blipFill>
        <p:spPr>
          <a:xfrm>
            <a:off x="3545550" y="1547500"/>
            <a:ext cx="2073425" cy="14187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24"/>
          <p:cNvSpPr/>
          <p:nvPr/>
        </p:nvSpPr>
        <p:spPr>
          <a:xfrm>
            <a:off x="2727350" y="3824950"/>
            <a:ext cx="572700" cy="48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4482">
            <a:off x="2538849" y="4221060"/>
            <a:ext cx="949699" cy="53739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>
            <a:off x="2727350" y="2016100"/>
            <a:ext cx="572700" cy="48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5826375" y="3874900"/>
            <a:ext cx="572700" cy="48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5826375" y="2016100"/>
            <a:ext cx="572700" cy="48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5">
            <a:alphaModFix/>
          </a:blip>
          <a:srcRect b="0" l="2562" r="9" t="0"/>
          <a:stretch/>
        </p:blipFill>
        <p:spPr>
          <a:xfrm>
            <a:off x="3526500" y="3356350"/>
            <a:ext cx="2116349" cy="1468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6">
            <a:alphaModFix/>
          </a:blip>
          <a:srcRect b="16390" l="0" r="0" t="8730"/>
          <a:stretch/>
        </p:blipFill>
        <p:spPr>
          <a:xfrm>
            <a:off x="6530275" y="1522525"/>
            <a:ext cx="2019300" cy="14686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2723" y="2497600"/>
            <a:ext cx="719994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8">
            <a:alphaModFix/>
          </a:blip>
          <a:srcRect b="0" l="3297" r="0" t="0"/>
          <a:stretch/>
        </p:blipFill>
        <p:spPr>
          <a:xfrm>
            <a:off x="6530275" y="3356350"/>
            <a:ext cx="2019300" cy="1468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 Blocking </a:t>
            </a:r>
            <a:r>
              <a:rPr lang="ko" sz="2400"/>
              <a:t>Key Technical Challenges</a:t>
            </a:r>
            <a:endParaRPr sz="2400"/>
          </a:p>
        </p:txBody>
      </p:sp>
      <p:sp>
        <p:nvSpPr>
          <p:cNvPr id="169" name="Google Shape;169;p25"/>
          <p:cNvSpPr txBox="1"/>
          <p:nvPr/>
        </p:nvSpPr>
        <p:spPr>
          <a:xfrm>
            <a:off x="533100" y="1384225"/>
            <a:ext cx="3270900" cy="48960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Challenges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4879800" y="1384250"/>
            <a:ext cx="3798300" cy="48960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Solutions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4025400" y="2744550"/>
            <a:ext cx="633000" cy="63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533100" y="1929275"/>
            <a:ext cx="3270900" cy="1011300"/>
          </a:xfrm>
          <a:prstGeom prst="rect">
            <a:avLst/>
          </a:prstGeom>
          <a:solidFill>
            <a:srgbClr val="A1E8D9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Improving accuracy of pedometer feature</a:t>
            </a:r>
            <a:endParaRPr sz="15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881700" y="1929275"/>
            <a:ext cx="3798300" cy="1011300"/>
          </a:xfrm>
          <a:prstGeom prst="rect">
            <a:avLst/>
          </a:prstGeom>
          <a:solidFill>
            <a:srgbClr val="A1E8D9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GoogleFit API step counter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LINEAR_ACCELERATION</a:t>
            </a:r>
            <a:r>
              <a:rPr lang="ko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sensor as fallback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533100" y="2996025"/>
            <a:ext cx="3270900" cy="785400"/>
          </a:xfrm>
          <a:prstGeom prst="rect">
            <a:avLst/>
          </a:prstGeom>
          <a:solidFill>
            <a:srgbClr val="A1E8D9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Update fragment view on data change	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879800" y="2996025"/>
            <a:ext cx="3798300" cy="785400"/>
          </a:xfrm>
          <a:prstGeom prst="rect">
            <a:avLst/>
          </a:prstGeom>
          <a:solidFill>
            <a:srgbClr val="A1E8D9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notifyDataChanged to update values in adapter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533100" y="3836875"/>
            <a:ext cx="3270900" cy="916200"/>
          </a:xfrm>
          <a:prstGeom prst="rect">
            <a:avLst/>
          </a:prstGeom>
          <a:solidFill>
            <a:srgbClr val="A1E8D9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Algorithms for multiple app blocking features</a:t>
            </a:r>
            <a:endParaRPr sz="15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4879800" y="3836875"/>
            <a:ext cx="3798300" cy="916200"/>
          </a:xfrm>
          <a:prstGeom prst="rect">
            <a:avLst/>
          </a:prstGeom>
          <a:solidFill>
            <a:srgbClr val="A1E8D9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Different conditions to trigger each case (Differentiate HW mode and regular app blocking)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 Blocking </a:t>
            </a:r>
            <a:r>
              <a:rPr lang="ko" sz="2400"/>
              <a:t>Feature Implementations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423800" y="1307293"/>
            <a:ext cx="3582600" cy="3279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</a:pPr>
            <a:r>
              <a:rPr lang="ko"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Notifications prior to app block</a:t>
            </a:r>
            <a:endParaRPr sz="1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</a:pPr>
            <a:r>
              <a:rPr lang="ko"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Pedometer feature</a:t>
            </a:r>
            <a:endParaRPr sz="1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</a:pPr>
            <a:r>
              <a:rPr lang="ko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Walk set amount of steps to unblock app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</a:pPr>
            <a:r>
              <a:rPr lang="ko"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Smart blocking feature</a:t>
            </a:r>
            <a:endParaRPr sz="1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</a:pPr>
            <a:r>
              <a:rPr lang="ko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Detects procrastination and blocks accordingly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400"/>
              <a:buFont typeface="Open Sans"/>
              <a:buChar char="●"/>
            </a:pPr>
            <a:r>
              <a:rPr lang="ko"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Setting to disable feature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6"/>
          <p:cNvSpPr/>
          <p:nvPr/>
        </p:nvSpPr>
        <p:spPr>
          <a:xfrm flipH="1">
            <a:off x="4006400" y="1307300"/>
            <a:ext cx="4553700" cy="3279300"/>
          </a:xfrm>
          <a:prstGeom prst="rightArrowCallout">
            <a:avLst>
              <a:gd fmla="val 10256" name="adj1"/>
              <a:gd fmla="val 11286" name="adj2"/>
              <a:gd fmla="val 11589" name="adj3"/>
              <a:gd fmla="val 82278" name="adj4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</a:pPr>
            <a:r>
              <a:rPr lang="ko"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Send toast notification 5 mins and 1 min before blocking</a:t>
            </a:r>
            <a:endParaRPr sz="1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</a:pPr>
            <a:r>
              <a:rPr lang="ko"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GoogleFit and Accelerometer sensor to detect step count</a:t>
            </a:r>
            <a:endParaRPr sz="1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</a:pPr>
            <a:r>
              <a:rPr lang="ko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Unblock when both timer and step counts completed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</a:pPr>
            <a:r>
              <a:rPr lang="ko"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Strict mode for Smart Blocking</a:t>
            </a:r>
            <a:endParaRPr sz="1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400"/>
              <a:buFont typeface="Open Sans"/>
              <a:buChar char="●"/>
            </a:pPr>
            <a:r>
              <a:rPr lang="ko"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Toggle for features disabled when active app block exists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286350" y="20354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Location Reminders</a:t>
            </a:r>
            <a:endParaRPr b="1"/>
          </a:p>
        </p:txBody>
      </p:sp>
      <p:sp>
        <p:nvSpPr>
          <p:cNvPr id="190" name="Google Shape;190;p27"/>
          <p:cNvSpPr txBox="1"/>
          <p:nvPr/>
        </p:nvSpPr>
        <p:spPr>
          <a:xfrm>
            <a:off x="3072000" y="1558075"/>
            <a:ext cx="3000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Feature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From the last presentation </a:t>
            </a:r>
            <a:r>
              <a:rPr lang="ko" sz="2400"/>
              <a:t>Location Reminder</a:t>
            </a:r>
            <a:endParaRPr sz="2400"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347675"/>
            <a:ext cx="4003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/>
              <a:t>Things needed to be done</a:t>
            </a:r>
            <a:endParaRPr b="1" sz="19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Gamification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Alarm or Notification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Multiple test cases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Various settings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Improve UI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Optimize power consumption</a:t>
            </a:r>
            <a:endParaRPr b="1" sz="1600"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4572000" y="1318875"/>
            <a:ext cx="4003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/>
              <a:t>How it was conducted</a:t>
            </a:r>
            <a:endParaRPr b="1" sz="19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Implemented g</a:t>
            </a:r>
            <a:r>
              <a:rPr b="1" lang="ko" sz="1600"/>
              <a:t>amification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Implemented both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Tested a variety of cases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Implemented various settings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Improved UI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Implemented simple heuristics</a:t>
            </a:r>
            <a:endParaRPr b="1" sz="1600"/>
          </a:p>
        </p:txBody>
      </p:sp>
      <p:sp>
        <p:nvSpPr>
          <p:cNvPr id="198" name="Google Shape;198;p28"/>
          <p:cNvSpPr/>
          <p:nvPr/>
        </p:nvSpPr>
        <p:spPr>
          <a:xfrm>
            <a:off x="3576750" y="2262000"/>
            <a:ext cx="909600" cy="68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From the last presentation </a:t>
            </a:r>
            <a:r>
              <a:rPr lang="ko" sz="2400"/>
              <a:t>Location Reminder</a:t>
            </a:r>
            <a:endParaRPr sz="2400"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311700" y="13476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Major bug fixes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Rapid double click issue -&gt; lead to crash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Bad network connection issue -&gt; handled through try-catch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12 o’clock issue -&gt; Java time function mistake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Undesired values in database</a:t>
            </a:r>
            <a:endParaRPr b="1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Location Reminder </a:t>
            </a:r>
            <a:r>
              <a:rPr lang="ko" sz="2400"/>
              <a:t>System Architecture</a:t>
            </a:r>
            <a:endParaRPr sz="2400"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68575" y="1228625"/>
            <a:ext cx="5632800" cy="3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425" y="1192475"/>
            <a:ext cx="3137824" cy="3520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Location Reminder </a:t>
            </a:r>
            <a:r>
              <a:rPr lang="ko" sz="2400"/>
              <a:t>System Architecture</a:t>
            </a:r>
            <a:endParaRPr sz="2400"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68575" y="1228625"/>
            <a:ext cx="5632800" cy="3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525" y="1329575"/>
            <a:ext cx="4297249" cy="348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238075"/>
            <a:ext cx="41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Project Deadline: Dec. 9 Midnight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 Make sure all the project related materials and pushed to the git repo.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 Source code, design images, documents, presentation slides.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 Do not commit / push anything to the git repo after the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project deadline.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 Push your final presentation slides before the deadline. Upload it to etl as well.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Final Presentation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 Demonstration of your application (Must!)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0" name="Google Shape;70;p14"/>
          <p:cNvSpPr txBox="1"/>
          <p:nvPr/>
        </p:nvSpPr>
        <p:spPr>
          <a:xfrm>
            <a:off x="4482900" y="240400"/>
            <a:ext cx="4482600" cy="3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• Suggest a couple of common use case scenarios and demonstrate the applications for those scenarios.</a:t>
            </a:r>
            <a:endParaRPr sz="11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highlight>
                  <a:srgbClr val="FFFFFF"/>
                </a:highlight>
              </a:rPr>
              <a:t>Project overview</a:t>
            </a:r>
            <a:endParaRPr sz="1100"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highlight>
                  <a:srgbClr val="FFFFFF"/>
                </a:highlight>
              </a:rPr>
              <a:t>Motivation</a:t>
            </a:r>
            <a:endParaRPr sz="1100"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highlight>
                  <a:srgbClr val="FFFFFF"/>
                </a:highlight>
              </a:rPr>
              <a:t>Proposed idea</a:t>
            </a:r>
            <a:endParaRPr sz="1100"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highlight>
                  <a:srgbClr val="FFFFFF"/>
                </a:highlight>
              </a:rPr>
              <a:t>Novelty</a:t>
            </a:r>
            <a:endParaRPr sz="11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highlight>
                  <a:srgbClr val="FFFFFF"/>
                </a:highlight>
              </a:rPr>
              <a:t>Technical details</a:t>
            </a:r>
            <a:endParaRPr sz="1100"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highlight>
                  <a:srgbClr val="FFFFFF"/>
                </a:highlight>
              </a:rPr>
              <a:t>Libraries and tools used</a:t>
            </a:r>
            <a:endParaRPr sz="1100"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highlight>
                  <a:srgbClr val="FFFFFF"/>
                </a:highlight>
              </a:rPr>
              <a:t>System architecture overview</a:t>
            </a:r>
            <a:endParaRPr sz="1100"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highlight>
                  <a:srgbClr val="FFFFFF"/>
                </a:highlight>
              </a:rPr>
              <a:t>Technical challenges faced</a:t>
            </a:r>
            <a:endParaRPr sz="1100"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highlight>
                  <a:srgbClr val="FFFFFF"/>
                </a:highlight>
              </a:rPr>
              <a:t>Solution approaches</a:t>
            </a:r>
            <a:endParaRPr sz="1100"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highlight>
                  <a:srgbClr val="FFFFFF"/>
                </a:highlight>
              </a:rPr>
              <a:t>Evaluation results (if any)</a:t>
            </a:r>
            <a:endParaRPr sz="11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>
                <a:highlight>
                  <a:srgbClr val="FFFFFF"/>
                </a:highlight>
              </a:rPr>
              <a:t>Project management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• Scope of the project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• What were added and removed from the original plan and revised plan during the midterm presentation.• Timeline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• What was done and when (e.g., weekly breakdown will be nice)• Roles and contributions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• Who did what• Lessons learnt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391350"/>
            <a:ext cx="8783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Location Reminder </a:t>
            </a:r>
            <a:r>
              <a:rPr lang="ko" sz="2400"/>
              <a:t>Technical Challenges and Solution</a:t>
            </a:r>
            <a:endParaRPr sz="2400"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68575" y="1228625"/>
            <a:ext cx="5632800" cy="3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5" name="Google Shape;225;p32"/>
          <p:cNvSpPr txBox="1"/>
          <p:nvPr/>
        </p:nvSpPr>
        <p:spPr>
          <a:xfrm>
            <a:off x="533100" y="1384225"/>
            <a:ext cx="3270900" cy="48960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Challenges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4879800" y="1384250"/>
            <a:ext cx="3798300" cy="48960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Solutions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4025400" y="2820750"/>
            <a:ext cx="633000" cy="63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6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 txBox="1"/>
          <p:nvPr/>
        </p:nvSpPr>
        <p:spPr>
          <a:xfrm>
            <a:off x="533100" y="1929275"/>
            <a:ext cx="3270000" cy="1938000"/>
          </a:xfrm>
          <a:prstGeom prst="rect">
            <a:avLst/>
          </a:prstGeom>
          <a:solidFill>
            <a:srgbClr val="A1E8D9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Lots of Boundary Cases</a:t>
            </a:r>
            <a:endParaRPr b="1" sz="15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Reboot phone after a few days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Bad network connection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Server error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Sensor error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UI issues (text overflow, etc)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4880680" y="1929275"/>
            <a:ext cx="3797400" cy="1938000"/>
          </a:xfrm>
          <a:prstGeom prst="rect">
            <a:avLst/>
          </a:prstGeom>
          <a:solidFill>
            <a:srgbClr val="A1E8D9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Tested a variety of cases</a:t>
            </a:r>
            <a:r>
              <a:rPr lang="ko" sz="15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5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Implemented checkDate() function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Implemented exception handler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Displayed overflowed text with ellipsis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533100" y="3922725"/>
            <a:ext cx="3270900" cy="984000"/>
          </a:xfrm>
          <a:prstGeom prst="rect">
            <a:avLst/>
          </a:prstGeom>
          <a:solidFill>
            <a:srgbClr val="A1E8D9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High battery drain</a:t>
            </a:r>
            <a:endParaRPr b="1" sz="15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4879800" y="3922725"/>
            <a:ext cx="3798300" cy="984000"/>
          </a:xfrm>
          <a:prstGeom prst="rect">
            <a:avLst/>
          </a:prstGeom>
          <a:solidFill>
            <a:srgbClr val="A1E8D9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Minimized redundant operations</a:t>
            </a:r>
            <a:endParaRPr b="1" sz="15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Check location every one minute before 3 hours to the most imminent schedule</a:t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Used FusedLocationProviderClient</a:t>
            </a:r>
            <a:endParaRPr b="1" sz="15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Location Reminder </a:t>
            </a:r>
            <a:r>
              <a:rPr lang="ko" sz="2400"/>
              <a:t>Evaluation</a:t>
            </a:r>
            <a:endParaRPr sz="2400"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68575" y="1228625"/>
            <a:ext cx="8520600" cy="3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Conducted simple experiment for battery optimization</a:t>
            </a:r>
            <a:endParaRPr b="1" sz="16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Under controlled environment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/>
              <a:t>(Same duration, schedules and conditions)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Measured battery usage for three cases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 Experiment Results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Without our App, consumed 3% of battery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With our App(w/o battery optimization), consumed 13%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With our App(with battery optimization), consumed 10%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b="1" lang="ko" sz="1600"/>
              <a:t> It works !</a:t>
            </a:r>
            <a:r>
              <a:rPr lang="ko" sz="1600"/>
              <a:t> (Optimization would work much better for test cases with sparse schedules)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Location Reminder </a:t>
            </a:r>
            <a:r>
              <a:rPr lang="ko" sz="2400"/>
              <a:t>Demo</a:t>
            </a:r>
            <a:endParaRPr sz="2400"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69850"/>
            <a:ext cx="1858879" cy="38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279" y="1169850"/>
            <a:ext cx="1858878" cy="38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558" y="1169850"/>
            <a:ext cx="1858879" cy="38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4837" y="1169850"/>
            <a:ext cx="1858879" cy="382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Management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Scope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11700" y="1152475"/>
            <a:ext cx="8520600" cy="3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Location Reminder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Complicated Gamification → Simple Gamification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Simplified for easy use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Keep estimated travel time internal → Show estimated time to user 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Shows how long it takes to go to the destination through the notification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App Blocking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Advanced smart blocking algorithm → Simplified algorithm based on usage &amp; app switching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Interactive UI (Swipe screen &amp; selectable list items) → Simple layout, avoid over cluttering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600"/>
              <a:t>Todo-List &amp; HW mode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Sending Notifications if the user has tasks due soon → No notification for such tasks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Too much notifications from single app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Timeline</a:t>
            </a:r>
            <a:endParaRPr/>
          </a:p>
        </p:txBody>
      </p:sp>
      <p:graphicFrame>
        <p:nvGraphicFramePr>
          <p:cNvPr id="263" name="Google Shape;263;p37"/>
          <p:cNvGraphicFramePr/>
          <p:nvPr/>
        </p:nvGraphicFramePr>
        <p:xfrm>
          <a:off x="689800" y="12428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{6838A55D-A856-4EA3-A036-A32A54A4ED26}</a:tableStyleId>
              </a:tblPr>
              <a:tblGrid>
                <a:gridCol w="912200"/>
                <a:gridCol w="2077650"/>
                <a:gridCol w="3095900"/>
                <a:gridCol w="1678650"/>
              </a:tblGrid>
              <a:tr h="326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Iteration</a:t>
                      </a:r>
                      <a:endParaRPr b="1"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Duration</a:t>
                      </a:r>
                      <a:endParaRPr b="1"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Main Goal</a:t>
                      </a:r>
                      <a:endParaRPr b="1"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Leader</a:t>
                      </a:r>
                      <a:endParaRPr b="1"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Oct 7 ~ Oct 13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Initial planning, scheduling, mockups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Marita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06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Oct 14 ~ Oct 21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Learn Android and Kotlin, implement basic functionality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Jinyeong Kim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Oct 22 ~ Nov 4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Develop basic form into MVP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Seungwoo Jo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06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Nov 5 ~ Nov 18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Implement remaining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Rachel Gan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Nov 19 ~ Dec 2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Testing and debugging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YoungWoong Jun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06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Dec 3 ~ Dec 9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Finalize features, buffer, presentation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Marita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Roles and Contributions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311700" y="1477925"/>
            <a:ext cx="37932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Homework &amp; Todo</a:t>
            </a:r>
            <a:endParaRPr sz="2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Jin Yeong Kim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App Blocking</a:t>
            </a:r>
            <a:endParaRPr sz="2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Rachel Gan, Sigrid Marita Kvamme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Location Reminders</a:t>
            </a:r>
            <a:endParaRPr sz="2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Young Woong Jun, Seung Woo Jo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b="0" l="8533" r="7644" t="0"/>
          <a:stretch/>
        </p:blipFill>
        <p:spPr>
          <a:xfrm>
            <a:off x="4970750" y="1585250"/>
            <a:ext cx="3709149" cy="29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Lessons Learnt</a:t>
            </a:r>
            <a:endParaRPr/>
          </a:p>
        </p:txBody>
      </p:sp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ko" sz="1600">
                <a:latin typeface="Open Sans"/>
                <a:ea typeface="Open Sans"/>
                <a:cs typeface="Open Sans"/>
                <a:sym typeface="Open Sans"/>
              </a:rPr>
              <a:t>(Obviously) </a:t>
            </a:r>
            <a:r>
              <a:rPr lang="ko" sz="1600" u="sng">
                <a:latin typeface="Open Sans"/>
                <a:ea typeface="Open Sans"/>
                <a:cs typeface="Open Sans"/>
                <a:sym typeface="Open Sans"/>
              </a:rPr>
              <a:t>No Plan Survives</a:t>
            </a:r>
            <a:r>
              <a:rPr lang="ko" sz="1600">
                <a:latin typeface="Open Sans"/>
                <a:ea typeface="Open Sans"/>
                <a:cs typeface="Open Sans"/>
                <a:sym typeface="Open Sans"/>
              </a:rPr>
              <a:t> : Has been great opportunity to </a:t>
            </a:r>
            <a:r>
              <a:rPr lang="ko" sz="1600" u="sng"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lang="ko" sz="1600">
                <a:latin typeface="Open Sans"/>
                <a:ea typeface="Open Sans"/>
                <a:cs typeface="Open Sans"/>
                <a:sym typeface="Open Sans"/>
              </a:rPr>
              <a:t> it.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ko" sz="1600">
                <a:latin typeface="Open Sans"/>
                <a:ea typeface="Open Sans"/>
                <a:cs typeface="Open Sans"/>
                <a:sym typeface="Open Sans"/>
              </a:rPr>
              <a:t>Buffers are important: Always plan ahead in case of project deviations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ko" sz="1600">
                <a:latin typeface="Open Sans"/>
                <a:ea typeface="Open Sans"/>
                <a:cs typeface="Open Sans"/>
                <a:sym typeface="Open Sans"/>
              </a:rPr>
              <a:t>Divide &amp; Cooperate : Divided the team into small three groups based on the features and efficiently divided the tasks and cooperated when help was needed from each other.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ko" sz="1600">
                <a:latin typeface="Open Sans"/>
                <a:ea typeface="Open Sans"/>
                <a:cs typeface="Open Sans"/>
                <a:sym typeface="Open Sans"/>
              </a:rPr>
              <a:t>Conducting a lot of feature tests is important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286350" y="20354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Conclusion</a:t>
            </a:r>
            <a:endParaRPr b="1"/>
          </a:p>
        </p:txBody>
      </p:sp>
      <p:sp>
        <p:nvSpPr>
          <p:cNvPr id="282" name="Google Shape;282;p40"/>
          <p:cNvSpPr txBox="1"/>
          <p:nvPr/>
        </p:nvSpPr>
        <p:spPr>
          <a:xfrm>
            <a:off x="3072000" y="1558075"/>
            <a:ext cx="3000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Schedule</a:t>
            </a:r>
            <a:endParaRPr/>
          </a:p>
        </p:txBody>
      </p:sp>
      <p:sp>
        <p:nvSpPr>
          <p:cNvPr id="288" name="Google Shape;288;p41"/>
          <p:cNvSpPr txBox="1"/>
          <p:nvPr>
            <p:ph idx="1" type="body"/>
          </p:nvPr>
        </p:nvSpPr>
        <p:spPr>
          <a:xfrm>
            <a:off x="311700" y="1017450"/>
            <a:ext cx="8520600" cy="3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Efforts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Weekly one hour meeting to catch up on project progress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Other than the Whole Project sheet, we used Github Issues to divide/specify the tasks into </a:t>
            </a:r>
            <a:r>
              <a:rPr lang="ko" sz="1200" u="sng">
                <a:latin typeface="Open Sans"/>
                <a:ea typeface="Open Sans"/>
                <a:cs typeface="Open Sans"/>
                <a:sym typeface="Open Sans"/>
              </a:rPr>
              <a:t>small chunks</a:t>
            </a:r>
            <a:endParaRPr sz="12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But...Deviations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Most of the features took </a:t>
            </a:r>
            <a:r>
              <a:rPr lang="ko" sz="1200" u="sng">
                <a:latin typeface="Open Sans"/>
                <a:ea typeface="Open Sans"/>
                <a:cs typeface="Open Sans"/>
                <a:sym typeface="Open Sans"/>
              </a:rPr>
              <a:t>more time than expected</a:t>
            </a: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to implement ( tracking app usage data, tracking location , stable timer…)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It was a great decision to have </a:t>
            </a:r>
            <a:r>
              <a:rPr lang="ko" sz="1200" u="sng">
                <a:latin typeface="Open Sans"/>
                <a:ea typeface="Open Sans"/>
                <a:cs typeface="Open Sans"/>
                <a:sym typeface="Open Sans"/>
              </a:rPr>
              <a:t>buffer</a:t>
            </a: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week before the due date.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Lessons learned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(Obviously) </a:t>
            </a:r>
            <a:r>
              <a:rPr lang="ko" sz="1200" u="sng">
                <a:latin typeface="Open Sans"/>
                <a:ea typeface="Open Sans"/>
                <a:cs typeface="Open Sans"/>
                <a:sym typeface="Open Sans"/>
              </a:rPr>
              <a:t>No Plan Survives</a:t>
            </a: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: Has been great opportunity to </a:t>
            </a:r>
            <a:r>
              <a:rPr lang="ko" sz="1200" u="sng">
                <a:latin typeface="Open Sans"/>
                <a:ea typeface="Open Sans"/>
                <a:cs typeface="Open Sans"/>
                <a:sym typeface="Open Sans"/>
              </a:rPr>
              <a:t>experiencing</a:t>
            </a: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it.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Divide &amp; Cooperate : Divided the team into small three groups based on the features and efficiently divided the tasks and cooperated when help was needed from each other.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Doing a lot of test is important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Idea </a:t>
            </a:r>
            <a:r>
              <a:rPr lang="ko" sz="2400"/>
              <a:t>Interactive Productivity Manager</a:t>
            </a:r>
            <a:endParaRPr sz="240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66325"/>
            <a:ext cx="8520600" cy="14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Target Audience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Students or workers who have problems meeting deadlines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Procrastinators and people who get distracted easily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425" y="2839525"/>
            <a:ext cx="3798975" cy="21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2816325"/>
            <a:ext cx="4804800" cy="15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Goal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Prevent users from procrastinating and help them to increase their productivity while staying happy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1203450"/>
            <a:ext cx="6123900" cy="3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Todo List &amp; Homework Mode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lang="ko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Stable homework mode that keeps track of time while the mode is on.</a:t>
            </a:r>
            <a:endParaRPr b="0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lang="ko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Send notification and fire the alarm at proper time.</a:t>
            </a:r>
            <a:endParaRPr b="0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lang="ko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Accurate detection of user motions ( shaking and walking )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App Blocking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lang="ko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Successfully block selected apps based on settings configuration</a:t>
            </a:r>
            <a:endParaRPr b="0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lang="ko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Unblock app after step count completed and/or timer completed </a:t>
            </a:r>
            <a:endParaRPr b="0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Location-Reminder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lang="ko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Stable location tracking and travel time estimation</a:t>
            </a:r>
            <a:endParaRPr b="0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lang="ko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Send notification and fire the alarm at proper time.</a:t>
            </a:r>
            <a:endParaRPr b="0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lang="ko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Reward and penalize properly in gamification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 Deliverable &amp; Success Criteria</a:t>
            </a:r>
            <a:endParaRPr sz="2400"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5633" l="0" r="0" t="4227"/>
          <a:stretch/>
        </p:blipFill>
        <p:spPr>
          <a:xfrm>
            <a:off x="5969400" y="2930200"/>
            <a:ext cx="2939100" cy="18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86350" y="20354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DEMO</a:t>
            </a:r>
            <a:endParaRPr b="1"/>
          </a:p>
        </p:txBody>
      </p:sp>
      <p:sp>
        <p:nvSpPr>
          <p:cNvPr id="91" name="Google Shape;91;p17"/>
          <p:cNvSpPr txBox="1"/>
          <p:nvPr/>
        </p:nvSpPr>
        <p:spPr>
          <a:xfrm>
            <a:off x="3072000" y="1558075"/>
            <a:ext cx="3000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Libraries and Tools used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67950"/>
            <a:ext cx="308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AppBlocking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UsageStatsManager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GoogleFit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Todo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Android Room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Material Progressbar for timer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4846925" y="1267950"/>
            <a:ext cx="3669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Location Reminder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ko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Google GPS API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ko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Naver Searchplace API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ko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ODSay API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ko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Daimajia SwipeLayout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0" l="28298" r="26182" t="0"/>
          <a:stretch/>
        </p:blipFill>
        <p:spPr>
          <a:xfrm>
            <a:off x="7452700" y="1572750"/>
            <a:ext cx="1049825" cy="100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225" y="1771650"/>
            <a:ext cx="1275486" cy="100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274" y="3552374"/>
            <a:ext cx="1398700" cy="8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25" y="2500475"/>
            <a:ext cx="864400" cy="4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72600" y="2177150"/>
            <a:ext cx="609100" cy="7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0850" y="1214400"/>
            <a:ext cx="1592229" cy="74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86350" y="2035400"/>
            <a:ext cx="85713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Homework mode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&amp; To-do list</a:t>
            </a:r>
            <a:endParaRPr b="1"/>
          </a:p>
        </p:txBody>
      </p:sp>
      <p:sp>
        <p:nvSpPr>
          <p:cNvPr id="110" name="Google Shape;110;p19"/>
          <p:cNvSpPr txBox="1"/>
          <p:nvPr/>
        </p:nvSpPr>
        <p:spPr>
          <a:xfrm>
            <a:off x="3072000" y="1558075"/>
            <a:ext cx="3000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Feature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From the last presentation</a:t>
            </a:r>
            <a:r>
              <a:rPr lang="ko"/>
              <a:t> </a:t>
            </a:r>
            <a:r>
              <a:rPr lang="ko" sz="2400"/>
              <a:t>To-Do List &amp; Homework Mode</a:t>
            </a:r>
            <a:endParaRPr sz="2400"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347675"/>
            <a:ext cx="4003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Things need to be done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Stable Timer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Send Notification 3 minutes prior to timer ends with vibration ( 4 seconds after timer starts  in Demo version )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Make alarm go off as timer ends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Use motion data to turn off the alarm</a:t>
            </a:r>
            <a:endParaRPr b="1" sz="1600"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828500" y="1347675"/>
            <a:ext cx="4003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Expected technical challenges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Keeping the timer going as the app goes to the background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Detecting user motions (especially walking )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Making sensors alive only when they are needed</a:t>
            </a:r>
            <a:endParaRPr b="1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To-Do List &amp; Homework Mode </a:t>
            </a:r>
            <a:r>
              <a:rPr lang="ko" sz="2400"/>
              <a:t>Challenges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66325"/>
            <a:ext cx="4003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Challenges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Working with time in android was very cumbersome task(Timer, Alarm)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Controlling the sensor object (making it alive only when it is needed) was also cumbersome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Notification has been quite easy compared to other parts</a:t>
            </a:r>
            <a:endParaRPr b="1" sz="1600"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828500" y="1266325"/>
            <a:ext cx="40038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How were the challenges handled?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Stable Timer &amp; Alarm : Accomplished by using shared preferences and properly catching android activity lifecycle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ko" sz="1600"/>
              <a:t>Sensor : It’s only alive when it’s needed ( shaking, walking mission ) by registering / unregistering at appropriate timing &amp; Checking if the sensor object is already instantiated</a:t>
            </a:r>
            <a:endParaRPr b="1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Pegasus">
  <a:themeElements>
    <a:clrScheme name="Coral">
      <a:dk1>
        <a:srgbClr val="ECC33E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